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9" r:id="rId2"/>
    <p:sldId id="285" r:id="rId3"/>
    <p:sldId id="259" r:id="rId4"/>
    <p:sldId id="266" r:id="rId5"/>
    <p:sldId id="267" r:id="rId6"/>
    <p:sldId id="270" r:id="rId7"/>
    <p:sldId id="287" r:id="rId8"/>
    <p:sldId id="271" r:id="rId9"/>
    <p:sldId id="272" r:id="rId10"/>
    <p:sldId id="275" r:id="rId11"/>
    <p:sldId id="288" r:id="rId12"/>
    <p:sldId id="286" r:id="rId13"/>
    <p:sldId id="261" r:id="rId14"/>
    <p:sldId id="277" r:id="rId15"/>
    <p:sldId id="278" r:id="rId16"/>
    <p:sldId id="279" r:id="rId17"/>
    <p:sldId id="280" r:id="rId18"/>
    <p:sldId id="281" r:id="rId19"/>
    <p:sldId id="28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1D65D-AF78-4915-BE77-A134018CAC8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AAC48-553E-4134-B920-FCC713FB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AAC48-553E-4134-B920-FCC713FB64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AAC48-553E-4134-B920-FCC713FB64C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7E9B-DD07-4A42-BBAF-82CC4422D413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5AA7-AD1A-4370-8D95-21CEF069E5B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29750" cy="19050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838200" y="22828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</a:p>
        </p:txBody>
      </p:sp>
      <p:pic>
        <p:nvPicPr>
          <p:cNvPr id="9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9429750" cy="1905000"/>
          </a:xfrm>
          <a:prstGeom prst="rect">
            <a:avLst/>
          </a:prstGeom>
          <a:noFill/>
        </p:spPr>
      </p:pic>
      <p:pic>
        <p:nvPicPr>
          <p:cNvPr id="10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429750" cy="1905000"/>
          </a:xfrm>
          <a:prstGeom prst="rect">
            <a:avLst/>
          </a:prstGeom>
          <a:noFill/>
        </p:spPr>
      </p:pic>
      <p:pic>
        <p:nvPicPr>
          <p:cNvPr id="11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3" cstate="print"/>
          <a:srcRect b="33398"/>
          <a:stretch>
            <a:fillRect/>
          </a:stretch>
        </p:blipFill>
        <p:spPr bwMode="auto">
          <a:xfrm>
            <a:off x="0" y="5589240"/>
            <a:ext cx="9429750" cy="1268760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 userDrawn="1"/>
        </p:nvGrpSpPr>
        <p:grpSpPr>
          <a:xfrm>
            <a:off x="8172400" y="0"/>
            <a:ext cx="1257350" cy="3749824"/>
            <a:chOff x="8172400" y="0"/>
            <a:chExt cx="1257350" cy="3749824"/>
          </a:xfrm>
        </p:grpSpPr>
        <p:pic>
          <p:nvPicPr>
            <p:cNvPr id="12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86666"/>
            <a:stretch>
              <a:fillRect/>
            </a:stretch>
          </p:blipFill>
          <p:spPr bwMode="auto">
            <a:xfrm rot="10800000">
              <a:off x="8172400" y="0"/>
              <a:ext cx="1257350" cy="1905000"/>
            </a:xfrm>
            <a:prstGeom prst="rect">
              <a:avLst/>
            </a:prstGeom>
            <a:noFill/>
          </p:spPr>
        </p:pic>
        <p:pic>
          <p:nvPicPr>
            <p:cNvPr id="13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86666"/>
            <a:stretch>
              <a:fillRect/>
            </a:stretch>
          </p:blipFill>
          <p:spPr bwMode="auto">
            <a:xfrm rot="10800000">
              <a:off x="8172400" y="1844824"/>
              <a:ext cx="1257350" cy="1905000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 userDrawn="1"/>
        </p:nvGrpSpPr>
        <p:grpSpPr>
          <a:xfrm>
            <a:off x="8172400" y="3717032"/>
            <a:ext cx="1257350" cy="3140968"/>
            <a:chOff x="8172400" y="0"/>
            <a:chExt cx="1257350" cy="3140968"/>
          </a:xfrm>
        </p:grpSpPr>
        <p:pic>
          <p:nvPicPr>
            <p:cNvPr id="16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86666"/>
            <a:stretch>
              <a:fillRect/>
            </a:stretch>
          </p:blipFill>
          <p:spPr bwMode="auto">
            <a:xfrm rot="10800000">
              <a:off x="8172400" y="0"/>
              <a:ext cx="1257350" cy="1905000"/>
            </a:xfrm>
            <a:prstGeom prst="rect">
              <a:avLst/>
            </a:prstGeom>
            <a:noFill/>
          </p:spPr>
        </p:pic>
        <p:pic>
          <p:nvPicPr>
            <p:cNvPr id="17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31961" r="86666"/>
            <a:stretch>
              <a:fillRect/>
            </a:stretch>
          </p:blipFill>
          <p:spPr bwMode="auto">
            <a:xfrm rot="10800000">
              <a:off x="8172400" y="1844824"/>
              <a:ext cx="1257350" cy="1296144"/>
            </a:xfrm>
            <a:prstGeom prst="rect">
              <a:avLst/>
            </a:prstGeom>
            <a:noFill/>
          </p:spPr>
        </p:pic>
      </p:grpSp>
      <p:pic>
        <p:nvPicPr>
          <p:cNvPr id="18" name="Picture 12" descr="http://img-fotki.yandex.ru/get/9761/16969765.1f4/0_8c30b_8de8df7b_orig.png"/>
          <p:cNvPicPr>
            <a:picLocks noChangeAspect="1" noChangeArrowheads="1"/>
          </p:cNvPicPr>
          <p:nvPr userDrawn="1"/>
        </p:nvPicPr>
        <p:blipFill>
          <a:blip r:embed="rId4" cstate="print"/>
          <a:srcRect t="2118" b="13152"/>
          <a:stretch>
            <a:fillRect/>
          </a:stretch>
        </p:blipFill>
        <p:spPr bwMode="auto">
          <a:xfrm>
            <a:off x="683568" y="0"/>
            <a:ext cx="8460432" cy="6858000"/>
          </a:xfrm>
          <a:prstGeom prst="rect">
            <a:avLst/>
          </a:prstGeom>
          <a:noFill/>
        </p:spPr>
      </p:pic>
      <p:pic>
        <p:nvPicPr>
          <p:cNvPr id="19" name="Picture 12" descr="http://img-fotki.yandex.ru/get/9761/16969765.1f4/0_8c30b_8de8df7b_orig.png"/>
          <p:cNvPicPr>
            <a:picLocks noChangeAspect="1" noChangeArrowheads="1"/>
          </p:cNvPicPr>
          <p:nvPr userDrawn="1"/>
        </p:nvPicPr>
        <p:blipFill>
          <a:blip r:embed="rId4" cstate="print"/>
          <a:srcRect t="2118" b="13152"/>
          <a:stretch>
            <a:fillRect/>
          </a:stretch>
        </p:blipFill>
        <p:spPr bwMode="auto">
          <a:xfrm>
            <a:off x="683568" y="0"/>
            <a:ext cx="8460432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7E9B-DD07-4A42-BBAF-82CC4422D413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5AA7-AD1A-4370-8D95-21CEF069E5B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2688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</p:spPr>
      </p:pic>
      <p:pic>
        <p:nvPicPr>
          <p:cNvPr id="6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/>
          <a:stretch>
            <a:fillRect/>
          </a:stretch>
        </p:blipFill>
        <p:spPr bwMode="auto">
          <a:xfrm>
            <a:off x="0" y="1844824"/>
            <a:ext cx="9144000" cy="1905000"/>
          </a:xfrm>
          <a:prstGeom prst="rect">
            <a:avLst/>
          </a:prstGeom>
          <a:noFill/>
        </p:spPr>
      </p:pic>
      <p:pic>
        <p:nvPicPr>
          <p:cNvPr id="7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/>
          <a:stretch>
            <a:fillRect/>
          </a:stretch>
        </p:blipFill>
        <p:spPr bwMode="auto">
          <a:xfrm>
            <a:off x="0" y="3717032"/>
            <a:ext cx="9144000" cy="1905000"/>
          </a:xfrm>
          <a:prstGeom prst="rect">
            <a:avLst/>
          </a:prstGeom>
          <a:noFill/>
        </p:spPr>
      </p:pic>
      <p:pic>
        <p:nvPicPr>
          <p:cNvPr id="9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 b="33398"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</p:spPr>
      </p:pic>
      <p:pic>
        <p:nvPicPr>
          <p:cNvPr id="10" name="Picture 2" descr="http://img-fotki.yandex.ru/get/6715/16969765.141/0_74c8f_69562e72_M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-171400"/>
            <a:ext cx="2819400" cy="2857500"/>
          </a:xfrm>
          <a:prstGeom prst="rect">
            <a:avLst/>
          </a:prstGeom>
          <a:noFill/>
        </p:spPr>
      </p:pic>
      <p:pic>
        <p:nvPicPr>
          <p:cNvPr id="11" name="Picture 2" descr="http://img-fotki.yandex.ru/get/9352/56195015.3c/0_b4613_686b03ec_XL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22329"/>
            <a:ext cx="2850843" cy="1635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7E9B-DD07-4A42-BBAF-82CC4422D413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5AA7-AD1A-4370-8D95-21CEF069E5B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</p:spPr>
      </p:pic>
      <p:pic>
        <p:nvPicPr>
          <p:cNvPr id="7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/>
          <a:stretch>
            <a:fillRect/>
          </a:stretch>
        </p:blipFill>
        <p:spPr bwMode="auto">
          <a:xfrm>
            <a:off x="0" y="1844824"/>
            <a:ext cx="9144000" cy="1905000"/>
          </a:xfrm>
          <a:prstGeom prst="rect">
            <a:avLst/>
          </a:prstGeom>
          <a:noFill/>
        </p:spPr>
      </p:pic>
      <p:pic>
        <p:nvPicPr>
          <p:cNvPr id="8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/>
          <a:stretch>
            <a:fillRect/>
          </a:stretch>
        </p:blipFill>
        <p:spPr bwMode="auto">
          <a:xfrm>
            <a:off x="0" y="3717032"/>
            <a:ext cx="9144000" cy="1905000"/>
          </a:xfrm>
          <a:prstGeom prst="rect">
            <a:avLst/>
          </a:prstGeom>
          <a:noFill/>
        </p:spPr>
      </p:pic>
      <p:pic>
        <p:nvPicPr>
          <p:cNvPr id="9" name="Picture 2" descr="C:\Users\Алексей\Desktop\Рисунки для шаблонов\0_74d8b_d4c6523_XXL.jpg"/>
          <p:cNvPicPr>
            <a:picLocks noChangeAspect="1" noChangeArrowheads="1"/>
          </p:cNvPicPr>
          <p:nvPr userDrawn="1"/>
        </p:nvPicPr>
        <p:blipFill>
          <a:blip r:embed="rId2" cstate="print"/>
          <a:srcRect r="3030" b="33398"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>
          <a:xfrm>
            <a:off x="7886650" y="0"/>
            <a:ext cx="1257350" cy="3749824"/>
            <a:chOff x="8172400" y="0"/>
            <a:chExt cx="1257350" cy="3749824"/>
          </a:xfrm>
        </p:grpSpPr>
        <p:pic>
          <p:nvPicPr>
            <p:cNvPr id="11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86666"/>
            <a:stretch>
              <a:fillRect/>
            </a:stretch>
          </p:blipFill>
          <p:spPr bwMode="auto">
            <a:xfrm rot="10800000">
              <a:off x="8172400" y="0"/>
              <a:ext cx="1257350" cy="1905000"/>
            </a:xfrm>
            <a:prstGeom prst="rect">
              <a:avLst/>
            </a:prstGeom>
            <a:noFill/>
          </p:spPr>
        </p:pic>
        <p:pic>
          <p:nvPicPr>
            <p:cNvPr id="12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86666"/>
            <a:stretch>
              <a:fillRect/>
            </a:stretch>
          </p:blipFill>
          <p:spPr bwMode="auto">
            <a:xfrm rot="10800000">
              <a:off x="8172400" y="1844824"/>
              <a:ext cx="1257350" cy="1905000"/>
            </a:xfrm>
            <a:prstGeom prst="rect">
              <a:avLst/>
            </a:prstGeom>
            <a:noFill/>
          </p:spPr>
        </p:pic>
      </p:grpSp>
      <p:grpSp>
        <p:nvGrpSpPr>
          <p:cNvPr id="13" name="Группа 12"/>
          <p:cNvGrpSpPr/>
          <p:nvPr userDrawn="1"/>
        </p:nvGrpSpPr>
        <p:grpSpPr>
          <a:xfrm>
            <a:off x="7886650" y="3717032"/>
            <a:ext cx="1257350" cy="3140968"/>
            <a:chOff x="8172400" y="0"/>
            <a:chExt cx="1257350" cy="3140968"/>
          </a:xfrm>
        </p:grpSpPr>
        <p:pic>
          <p:nvPicPr>
            <p:cNvPr id="14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86666"/>
            <a:stretch>
              <a:fillRect/>
            </a:stretch>
          </p:blipFill>
          <p:spPr bwMode="auto">
            <a:xfrm rot="10800000">
              <a:off x="8172400" y="0"/>
              <a:ext cx="1257350" cy="1905000"/>
            </a:xfrm>
            <a:prstGeom prst="rect">
              <a:avLst/>
            </a:prstGeom>
            <a:noFill/>
          </p:spPr>
        </p:pic>
        <p:pic>
          <p:nvPicPr>
            <p:cNvPr id="15" name="Picture 2" descr="C:\Users\Алексей\Desktop\Рисунки для шаблонов\0_74d8b_d4c6523_XXL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t="31961" r="86666"/>
            <a:stretch>
              <a:fillRect/>
            </a:stretch>
          </p:blipFill>
          <p:spPr bwMode="auto">
            <a:xfrm rot="10800000">
              <a:off x="8172400" y="1844824"/>
              <a:ext cx="1257350" cy="1296144"/>
            </a:xfrm>
            <a:prstGeom prst="rect">
              <a:avLst/>
            </a:prstGeom>
            <a:noFill/>
          </p:spPr>
        </p:pic>
      </p:grpSp>
      <p:pic>
        <p:nvPicPr>
          <p:cNvPr id="17" name="Picture 2" descr="http://img-fotki.yandex.ru/get/6715/16969765.141/0_74c8f_69562e72_M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-171400"/>
            <a:ext cx="2819400" cy="2857500"/>
          </a:xfrm>
          <a:prstGeom prst="rect">
            <a:avLst/>
          </a:prstGeom>
          <a:noFill/>
        </p:spPr>
      </p:pic>
      <p:pic>
        <p:nvPicPr>
          <p:cNvPr id="18" name="Picture 2" descr="http://img-fotki.yandex.ru/get/9352/56195015.3c/0_b4613_686b03ec_XL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22329"/>
            <a:ext cx="2850843" cy="1635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B449-62D9-4480-9388-CF24533F5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A7E9B-DD07-4A42-BBAF-82CC4422D413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F5AA7-AD1A-4370-8D95-21CEF069E5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7;&#1077;&#1089;&#1085;&#1080;.mp3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4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0" y="714356"/>
            <a:ext cx="9144000" cy="1067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8800" b="1" dirty="0" smtClean="0">
                <a:solidFill>
                  <a:srgbClr val="FFFFFF"/>
                </a:solidFill>
                <a:latin typeface="Andalus" pitchFamily="18" charset="-78"/>
                <a:cs typeface="Andalus" pitchFamily="18" charset="-78"/>
              </a:rPr>
              <a:t>Oktoberfest</a:t>
            </a:r>
          </a:p>
          <a:p>
            <a:pPr algn="ctr">
              <a:spcBef>
                <a:spcPct val="50000"/>
              </a:spcBef>
            </a:pPr>
            <a:r>
              <a:rPr lang="en-US" sz="8800" b="1" dirty="0" err="1" smtClean="0">
                <a:solidFill>
                  <a:srgbClr val="FFFFFF"/>
                </a:solidFill>
                <a:latin typeface="Andalus" pitchFamily="18" charset="-78"/>
                <a:cs typeface="Andalus" pitchFamily="18" charset="-78"/>
              </a:rPr>
              <a:t>Erntedankfest</a:t>
            </a:r>
            <a:endParaRPr lang="ru-RU" sz="8800" b="1" dirty="0" smtClean="0">
              <a:solidFill>
                <a:srgbClr val="FFFFFF"/>
              </a:solidFill>
              <a:latin typeface="Andalus" pitchFamily="18" charset="-78"/>
              <a:cs typeface="Andalus" pitchFamily="18" charset="-78"/>
            </a:endParaRPr>
          </a:p>
          <a:p>
            <a:pPr algn="r">
              <a:spcBef>
                <a:spcPct val="50000"/>
              </a:spcBef>
            </a:pPr>
            <a:r>
              <a:rPr lang="de-DE" sz="6000" b="1" dirty="0" smtClean="0">
                <a:solidFill>
                  <a:srgbClr val="FFFFFF"/>
                </a:solidFill>
                <a:latin typeface="Andalus" pitchFamily="18" charset="-78"/>
                <a:cs typeface="Andalus" pitchFamily="18" charset="-78"/>
              </a:rPr>
              <a:t>Klasse 6</a:t>
            </a:r>
          </a:p>
          <a:p>
            <a:pPr algn="r">
              <a:spcBef>
                <a:spcPct val="50000"/>
              </a:spcBef>
            </a:pPr>
            <a:r>
              <a:rPr lang="de-DE" sz="6000" b="1" dirty="0" smtClean="0">
                <a:solidFill>
                  <a:srgbClr val="FFFFFF"/>
                </a:solidFill>
                <a:latin typeface="Andalus" pitchFamily="18" charset="-78"/>
                <a:cs typeface="Andalus" pitchFamily="18" charset="-78"/>
              </a:rPr>
              <a:t>Projektarbeit</a:t>
            </a:r>
            <a:endParaRPr lang="de-DE" sz="6000" b="1" dirty="0" smtClean="0">
              <a:solidFill>
                <a:srgbClr val="FFFFFF"/>
              </a:solidFill>
              <a:latin typeface="Andalus" pitchFamily="18" charset="-78"/>
              <a:cs typeface="Andalus" pitchFamily="18" charset="-78"/>
            </a:endParaRPr>
          </a:p>
          <a:p>
            <a:pPr algn="ctr">
              <a:spcBef>
                <a:spcPct val="50000"/>
              </a:spcBef>
            </a:pPr>
            <a:endParaRPr lang="de-DE" sz="9600" b="1" dirty="0" smtClean="0">
              <a:solidFill>
                <a:srgbClr val="FFFFFF"/>
              </a:solidFill>
              <a:latin typeface="Andalus" pitchFamily="18" charset="-78"/>
              <a:cs typeface="Andalus" pitchFamily="18" charset="-78"/>
            </a:endParaRPr>
          </a:p>
          <a:p>
            <a:pPr algn="ctr">
              <a:spcBef>
                <a:spcPct val="50000"/>
              </a:spcBef>
            </a:pPr>
            <a:endParaRPr lang="ru-RU" sz="9600" b="1" dirty="0">
              <a:solidFill>
                <a:srgbClr val="FFFFFF"/>
              </a:solidFill>
              <a:latin typeface="Arial Narrow" pitchFamily="34" charset="0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358188" cy="5929313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714348" y="928670"/>
            <a:ext cx="785818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In manchen Regionen verbrennt man Strohpuppen auf dem abgeernteten Kornfeld.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Картинки по запросу strohfiguren erntedankf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357430"/>
            <a:ext cx="4357718" cy="3357586"/>
          </a:xfrm>
          <a:prstGeom prst="rect">
            <a:avLst/>
          </a:prstGeom>
          <a:noFill/>
        </p:spPr>
      </p:pic>
      <p:pic>
        <p:nvPicPr>
          <p:cNvPr id="10" name="Picture 2" descr="Картинки по запросу erntedankfest strohpupp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357430"/>
            <a:ext cx="3413545" cy="3357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214282" y="428625"/>
              <a:ext cx="8786874" cy="5715019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714348" y="928670"/>
            <a:ext cx="785818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500042"/>
            <a:ext cx="850109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  <a:hlinkClick r:id="rId3" action="ppaction://hlinkfile"/>
              </a:rPr>
              <a:t>Die Menschen freuen sich über die reiche Ernte. Sie sind fröhlich,</a:t>
            </a:r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  <a:hlinkClick r:id="rId3" action="ppaction://hlinkfile"/>
              </a:rPr>
              <a:t>tanzen, singen Lieder und spielen. Wollen wir das Lied  „Herbst“ singen.</a:t>
            </a:r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  <a:hlinkClick r:id="rId3" action="ppaction://hlinkfile"/>
              </a:rPr>
              <a:t>                   HERBST</a:t>
            </a:r>
            <a:endParaRPr lang="de-DE" b="1" dirty="0" smtClean="0">
              <a:solidFill>
                <a:schemeClr val="accent6">
                  <a:lumMod val="50000"/>
                </a:schemeClr>
              </a:solidFill>
              <a:latin typeface="Andalus" pitchFamily="18" charset="-78"/>
              <a:ea typeface="Tahoma" pitchFamily="34" charset="0"/>
              <a:cs typeface="Andalus" pitchFamily="18" charset="-78"/>
            </a:endParaRPr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Worte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Andalus" pitchFamily="18" charset="-78"/>
              </a:rPr>
              <a:t>: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</a:t>
            </a:r>
            <a:r>
              <a:rPr lang="de-DE" b="1" dirty="0" err="1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J.Kniese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,  Melodie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Andalus" pitchFamily="18" charset="-78"/>
              </a:rPr>
              <a:t>: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R.R. Klein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Die Herbst zieht durch die Fluren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durch Wälder, Berg und Grund,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und malt mit seinen Farben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die grünen Blätter bunt.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</a:t>
            </a:r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Der Sausewind, der Wilde,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der ruft sie all zum Tanz,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die roten und die gelben.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 Ein ganzer bunter Kranz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Sie </a:t>
            </a:r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drehen sich so lustig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und tanzen rund um Kreis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und wirbeln fort ins Weite.</a:t>
            </a:r>
          </a:p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Wohin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Andalus" pitchFamily="18" charset="-78"/>
              </a:rPr>
              <a:t>?</a:t>
            </a:r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Wer weiß, wer weiß!</a:t>
            </a:r>
          </a:p>
          <a:p>
            <a:endParaRPr lang="de-DE" b="1" dirty="0" smtClean="0">
              <a:solidFill>
                <a:schemeClr val="accent6">
                  <a:lumMod val="50000"/>
                </a:schemeClr>
              </a:solidFill>
              <a:latin typeface="Andalus" pitchFamily="18" charset="-78"/>
              <a:ea typeface="Tahoma" pitchFamily="34" charset="0"/>
              <a:cs typeface="Andalus" pitchFamily="18" charset="-78"/>
            </a:endParaRPr>
          </a:p>
          <a:p>
            <a:endParaRPr lang="de-DE" b="1" dirty="0" smtClean="0">
              <a:solidFill>
                <a:schemeClr val="accent6">
                  <a:lumMod val="50000"/>
                </a:schemeClr>
              </a:solidFill>
              <a:latin typeface="Andalus" pitchFamily="18" charset="-78"/>
              <a:ea typeface="Tahoma" pitchFamily="34" charset="0"/>
              <a:cs typeface="Andalus" pitchFamily="18" charset="-78"/>
            </a:endParaRPr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        </a:t>
            </a:r>
          </a:p>
          <a:p>
            <a:endParaRPr lang="de-DE" b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de-DE" b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de-DE" b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/>
          </a:p>
        </p:txBody>
      </p:sp>
      <p:pic>
        <p:nvPicPr>
          <p:cNvPr id="1026" name="Picture 2" descr="G:\тане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4"/>
            <a:ext cx="3824213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-357214"/>
            <a:ext cx="9358282" cy="757238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215341" cy="1571639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857224" y="357167"/>
            <a:ext cx="7500990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Oktoberfest feiert man zwei Tagen. Am zweiten Tag gab es ein Festschießen mit Armbrust nach der Scheibe, dem Vogel und laufenden Hirsch.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G:\стрел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428868"/>
            <a:ext cx="4572032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1142984"/>
            <a:ext cx="411645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Im Felde steht ein Mädchen,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Hat ein gelbes Röckchen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Und ein grünes Häubchen.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die Mohrrübe-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морковь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/>
            <a:endParaRPr lang="ru-RU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050" name="Picture 2" descr="Картинки по запросу морковь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49590">
            <a:off x="442333" y="2859176"/>
            <a:ext cx="4896075" cy="1167146"/>
          </a:xfrm>
          <a:prstGeom prst="rect">
            <a:avLst/>
          </a:prstGeom>
          <a:noFill/>
        </p:spPr>
      </p:pic>
      <p:pic>
        <p:nvPicPr>
          <p:cNvPr id="2056" name="Picture 8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425" y="357166"/>
            <a:ext cx="2232576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857232"/>
            <a:ext cx="411645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Im Frühling bin ich </a:t>
            </a:r>
            <a:r>
              <a:rPr lang="de-DE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weiβ</a:t>
            </a:r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Im Sommer bin ich grün,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Im Herbst bin gelb und rot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Und schmecke gut.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(der Apfel-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яблоко</a:t>
            </a:r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/>
            <a:endParaRPr lang="ru-RU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8674" name="Picture 2" descr="Картинки по запросу яблоко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3829729" cy="3814769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30643">
            <a:off x="7841853" y="481183"/>
            <a:ext cx="1085850" cy="162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857232"/>
            <a:ext cx="41164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1" dirty="0" smtClean="0">
                <a:solidFill>
                  <a:schemeClr val="accent6">
                    <a:lumMod val="50000"/>
                  </a:schemeClr>
                </a:solidFill>
              </a:rPr>
              <a:t>Ich habe viele Häute</a:t>
            </a:r>
            <a:endParaRPr lang="ru-RU" sz="4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4800" b="1" i="1" dirty="0" smtClean="0">
                <a:solidFill>
                  <a:schemeClr val="accent6">
                    <a:lumMod val="50000"/>
                  </a:schemeClr>
                </a:solidFill>
              </a:rPr>
              <a:t>Und beiße alle Leute.</a:t>
            </a:r>
            <a:endParaRPr lang="ru-RU" sz="4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(Zwiebel-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лук</a:t>
            </a:r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/>
            <a:endParaRPr lang="ru-RU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9698" name="Picture 2" descr="Картинки по запросу лук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71480"/>
            <a:ext cx="3139639" cy="5610240"/>
          </a:xfrm>
          <a:prstGeom prst="rect">
            <a:avLst/>
          </a:prstGeom>
          <a:noFill/>
        </p:spPr>
      </p:pic>
      <p:pic>
        <p:nvPicPr>
          <p:cNvPr id="29702" name="Picture 6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857232"/>
            <a:ext cx="411645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Der arme Kleine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Steht immer auf einem Beine,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Hat einen Fuß und keinen Schuh,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i="1" dirty="0" smtClean="0">
                <a:solidFill>
                  <a:schemeClr val="accent6">
                    <a:lumMod val="50000"/>
                  </a:schemeClr>
                </a:solidFill>
              </a:rPr>
              <a:t>Hat einen Hut und keinen Kopf dazu.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(der Pilz-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гриб</a:t>
            </a:r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/>
            <a:endParaRPr lang="ru-RU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30724" name="Picture 4" descr="Картинки по запросу гриб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097143" cy="4929141"/>
          </a:xfrm>
          <a:prstGeom prst="rect">
            <a:avLst/>
          </a:prstGeom>
          <a:noFill/>
        </p:spPr>
      </p:pic>
      <p:pic>
        <p:nvPicPr>
          <p:cNvPr id="30726" name="Picture 6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1652588"/>
            <a:ext cx="3943350" cy="3448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857232"/>
            <a:ext cx="41164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 smtClean="0">
                <a:solidFill>
                  <a:schemeClr val="accent6">
                    <a:lumMod val="50000"/>
                  </a:schemeClr>
                </a:solidFill>
              </a:rPr>
              <a:t>Was haben Bäume und Bücher gemeinsam?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(die Blätter-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листочки</a:t>
            </a:r>
            <a:r>
              <a:rPr lang="de-DE" sz="3200" b="1" u="sng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/>
            <a:endParaRPr lang="ru-RU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31746" name="Picture 2" descr="Картинки по запросу лист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12977">
            <a:off x="183987" y="-126554"/>
            <a:ext cx="2562365" cy="3714752"/>
          </a:xfrm>
          <a:prstGeom prst="rect">
            <a:avLst/>
          </a:prstGeom>
          <a:noFill/>
        </p:spPr>
      </p:pic>
      <p:pic>
        <p:nvPicPr>
          <p:cNvPr id="31748" name="Picture 4" descr="Картинки по запросу лист кленовый рисунок карти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2857520" cy="2286016"/>
          </a:xfrm>
          <a:prstGeom prst="rect">
            <a:avLst/>
          </a:prstGeom>
          <a:noFill/>
        </p:spPr>
      </p:pic>
      <p:pic>
        <p:nvPicPr>
          <p:cNvPr id="31750" name="Picture 6" descr="Картинки по запросу книга рисунок карти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517635"/>
            <a:ext cx="2500298" cy="2139845"/>
          </a:xfrm>
          <a:prstGeom prst="rect">
            <a:avLst/>
          </a:prstGeom>
          <a:noFill/>
        </p:spPr>
      </p:pic>
      <p:pic>
        <p:nvPicPr>
          <p:cNvPr id="31752" name="Picture 8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-1652588"/>
            <a:ext cx="3943350" cy="3448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роника\Desktop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857232"/>
            <a:ext cx="411645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 smtClean="0">
                <a:solidFill>
                  <a:schemeClr val="accent6">
                    <a:lumMod val="50000"/>
                  </a:schemeClr>
                </a:solidFill>
              </a:rPr>
              <a:t>Erst ist es grün, dann gelb und rot,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4000" b="1" i="1" dirty="0" smtClean="0">
                <a:solidFill>
                  <a:schemeClr val="accent6">
                    <a:lumMod val="50000"/>
                  </a:schemeClr>
                </a:solidFill>
              </a:rPr>
              <a:t>und fliegt es weg, dann ist es tot.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4000" b="1" u="sng" dirty="0" smtClean="0">
                <a:solidFill>
                  <a:schemeClr val="accent2">
                    <a:lumMod val="50000"/>
                  </a:schemeClr>
                </a:solidFill>
              </a:rPr>
              <a:t>(das Blatt-</a:t>
            </a:r>
            <a:r>
              <a:rPr lang="ru-RU" sz="4000" b="1" u="sng" dirty="0" smtClean="0">
                <a:solidFill>
                  <a:schemeClr val="accent2">
                    <a:lumMod val="50000"/>
                  </a:schemeClr>
                </a:solidFill>
              </a:rPr>
              <a:t>лист</a:t>
            </a:r>
            <a:r>
              <a:rPr lang="de-DE" sz="4000" b="1" u="sng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31748" name="Picture 4" descr="Картинки по запросу лист кленовый рисунок карти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5446">
            <a:off x="1343259" y="3408222"/>
            <a:ext cx="2638293" cy="2110634"/>
          </a:xfrm>
          <a:prstGeom prst="rect">
            <a:avLst/>
          </a:prstGeom>
          <a:noFill/>
        </p:spPr>
      </p:pic>
      <p:pic>
        <p:nvPicPr>
          <p:cNvPr id="32772" name="Picture 4" descr="Картинки по запросу осенний лист gif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55722">
            <a:off x="758337" y="160252"/>
            <a:ext cx="3276597" cy="3124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1470025"/>
          </a:xfrm>
        </p:spPr>
        <p:txBody>
          <a:bodyPr/>
          <a:lstStyle/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Macht bitte schöne Herbstkarten!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19" name="Picture 3" descr="C:\Users\вероника\Desktop\DSCN4981 2 [Оригинальный размер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3116"/>
            <a:ext cx="4572000" cy="4022725"/>
          </a:xfrm>
          <a:prstGeom prst="rect">
            <a:avLst/>
          </a:prstGeom>
          <a:noFill/>
        </p:spPr>
      </p:pic>
      <p:pic>
        <p:nvPicPr>
          <p:cNvPr id="34820" name="Picture 4" descr="C:\Users\вероника\Desktop\гр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143116"/>
            <a:ext cx="3204038" cy="404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728" y="1071546"/>
            <a:ext cx="7029472" cy="464347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ndalus" pitchFamily="18" charset="-78"/>
                <a:cs typeface="Andalus" pitchFamily="18" charset="-78"/>
              </a:rPr>
              <a:t>         </a:t>
            </a:r>
            <a:r>
              <a:rPr lang="de-DE" b="1" dirty="0" smtClean="0">
                <a:latin typeface="Andalus" pitchFamily="18" charset="-78"/>
                <a:cs typeface="Andalus" pitchFamily="18" charset="-78"/>
              </a:rPr>
              <a:t>Guten Tag, liebe Gäste!</a:t>
            </a:r>
            <a:br>
              <a:rPr lang="de-DE" b="1" dirty="0" smtClean="0">
                <a:latin typeface="Andalus" pitchFamily="18" charset="-78"/>
                <a:cs typeface="Andalus" pitchFamily="18" charset="-78"/>
              </a:rPr>
            </a:br>
            <a:r>
              <a:rPr lang="de-DE" b="1" dirty="0" smtClean="0">
                <a:latin typeface="Andalus" pitchFamily="18" charset="-78"/>
                <a:cs typeface="Andalus" pitchFamily="18" charset="-78"/>
              </a:rPr>
              <a:t>Sei begrüßt zu unserem Feste.</a:t>
            </a:r>
            <a:br>
              <a:rPr lang="de-DE" b="1" dirty="0" smtClean="0">
                <a:latin typeface="Andalus" pitchFamily="18" charset="-78"/>
                <a:cs typeface="Andalus" pitchFamily="18" charset="-78"/>
              </a:rPr>
            </a:br>
            <a:r>
              <a:rPr lang="de-DE" b="1" dirty="0" smtClean="0">
                <a:latin typeface="Andalus" pitchFamily="18" charset="-78"/>
                <a:cs typeface="Andalus" pitchFamily="18" charset="-78"/>
              </a:rPr>
              <a:t>Wir halten für euch viel schönes bereit.</a:t>
            </a:r>
            <a:br>
              <a:rPr lang="de-DE" b="1" dirty="0" smtClean="0">
                <a:latin typeface="Andalus" pitchFamily="18" charset="-78"/>
                <a:cs typeface="Andalus" pitchFamily="18" charset="-78"/>
              </a:rPr>
            </a:br>
            <a:r>
              <a:rPr lang="ru-RU" b="1" dirty="0" smtClean="0">
                <a:latin typeface="Andalus" pitchFamily="18" charset="-78"/>
                <a:cs typeface="Andalus" pitchFamily="18" charset="-78"/>
              </a:rPr>
              <a:t>         </a:t>
            </a:r>
            <a:r>
              <a:rPr lang="de-DE" b="1" dirty="0" smtClean="0">
                <a:latin typeface="Andalus" pitchFamily="18" charset="-78"/>
                <a:cs typeface="Andalus" pitchFamily="18" charset="-78"/>
              </a:rPr>
              <a:t>Heute feiern wir das </a:t>
            </a:r>
            <a:r>
              <a:rPr lang="de-DE" b="1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OKTOBERFEST</a:t>
            </a:r>
            <a:r>
              <a:rPr lang="de-DE" b="1" dirty="0" smtClean="0">
                <a:latin typeface="Andalus" pitchFamily="18" charset="-78"/>
                <a:cs typeface="Andalus" pitchFamily="18" charset="-78"/>
              </a:rPr>
              <a:t>, wir feiern </a:t>
            </a:r>
            <a:r>
              <a:rPr lang="ru-RU" b="1" dirty="0" smtClean="0">
                <a:latin typeface="Andalus" pitchFamily="18" charset="-78"/>
                <a:cs typeface="Andalus" pitchFamily="18" charset="-78"/>
              </a:rPr>
              <a:t>                                               </a:t>
            </a:r>
            <a:r>
              <a:rPr lang="de-DE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ERNTEDANKFEST.</a:t>
            </a:r>
            <a:r>
              <a:rPr lang="de-DE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de-DE" b="1" dirty="0" smtClean="0">
                <a:latin typeface="Andalus" pitchFamily="18" charset="-78"/>
                <a:cs typeface="Andalus" pitchFamily="18" charset="-78"/>
              </a:rPr>
            </a:br>
            <a:endParaRPr lang="ru-RU" b="1" dirty="0">
              <a:cs typeface="Andalus" pitchFamily="18" charset="-78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1643050"/>
            <a:ext cx="6843738" cy="178595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осень gif анимация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 txBox="1">
            <a:spLocks/>
          </p:cNvSpPr>
          <p:nvPr/>
        </p:nvSpPr>
        <p:spPr>
          <a:xfrm>
            <a:off x="1403648" y="260648"/>
            <a:ext cx="5400600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Das Erntedankfest feiert man in Deutschland am ersten Oktobersonntag.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pic>
        <p:nvPicPr>
          <p:cNvPr id="4098" name="Picture 2" descr="Картинки по запросу erntedankfest deutsch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8358246" cy="4586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642907" y="1"/>
              <a:ext cx="8501093" cy="1714488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cs typeface="Andalus" pitchFamily="18" charset="-78"/>
              </a:endParaRPr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714348" y="500043"/>
            <a:ext cx="8215338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</a:t>
            </a:r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Das Oktoberfest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 </a:t>
            </a:r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feiert man im Herbst, nachdem die Bauern die Ernte eingebracht haben 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pic>
        <p:nvPicPr>
          <p:cNvPr id="14338" name="Picture 2" descr="Картинки по запросу козлиный рог фрукты и зла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4120518" cy="4272848"/>
          </a:xfrm>
          <a:prstGeom prst="rect">
            <a:avLst/>
          </a:prstGeom>
          <a:noFill/>
        </p:spPr>
      </p:pic>
      <p:pic>
        <p:nvPicPr>
          <p:cNvPr id="14340" name="Picture 4" descr="Картинки по запросу erntedankf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898" y="2214554"/>
            <a:ext cx="443425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358188" cy="5929313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714348" y="642918"/>
            <a:ext cx="8215338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Die Bauern bringen die Gaben in die Kirche und danken  Gott für reiche Ernte.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6" name="Picture 16" descr="Картинки по запросу erntedankf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8358246" cy="4510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358188" cy="5929313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714348" y="642918"/>
            <a:ext cx="8215338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An diesem Tag bringen die Menschen Obst, Gemüse und Getreide in die Kirche.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Картинки по запросу erntedankfest kir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714488"/>
            <a:ext cx="6286544" cy="4357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erntedankfest ausstell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3714776" cy="2786082"/>
          </a:xfrm>
          <a:prstGeom prst="rect">
            <a:avLst/>
          </a:prstGeom>
          <a:noFill/>
        </p:spPr>
      </p:pic>
      <p:pic>
        <p:nvPicPr>
          <p:cNvPr id="24580" name="Picture 4" descr="Картинки по запросу erntedankfest ausstell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429000"/>
            <a:ext cx="2886937" cy="2103339"/>
          </a:xfrm>
          <a:prstGeom prst="rect">
            <a:avLst/>
          </a:prstGeom>
          <a:noFill/>
        </p:spPr>
      </p:pic>
      <p:pic>
        <p:nvPicPr>
          <p:cNvPr id="24582" name="Picture 6" descr="Картинки по запросу erntedankfest ausstellu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6" y="714356"/>
            <a:ext cx="2762269" cy="2143140"/>
          </a:xfrm>
          <a:prstGeom prst="rect">
            <a:avLst/>
          </a:prstGeom>
          <a:noFill/>
        </p:spPr>
      </p:pic>
      <p:pic>
        <p:nvPicPr>
          <p:cNvPr id="24584" name="Picture 8" descr="Картинки по запросу праздник урожая выстав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429000"/>
            <a:ext cx="349345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358188" cy="5929313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1214414" y="571480"/>
            <a:ext cx="7715272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32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Man schmückt die Häuser mit Blumen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Andalus" pitchFamily="18" charset="-78"/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 descr="Картинки по запросу erntedankfest blu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5357850" cy="4786346"/>
          </a:xfrm>
          <a:prstGeom prst="rect">
            <a:avLst/>
          </a:prstGeom>
          <a:noFill/>
        </p:spPr>
      </p:pic>
      <p:pic>
        <p:nvPicPr>
          <p:cNvPr id="21508" name="Picture 4" descr="Картинки по запросу erntedankfest haus blu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1"/>
            <a:ext cx="342902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285720" y="0"/>
            <a:ext cx="9144000" cy="6858000"/>
            <a:chOff x="0" y="0"/>
            <a:chExt cx="9144000" cy="6858000"/>
          </a:xfrm>
        </p:grpSpPr>
        <p:pic>
          <p:nvPicPr>
            <p:cNvPr id="5" name="Рисунок 1" descr="4desktop_ru_Listya_1600_107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428625" y="428625"/>
              <a:ext cx="8358188" cy="5929313"/>
            </a:xfrm>
            <a:prstGeom prst="round2DiagRect">
              <a:avLst/>
            </a:prstGeom>
            <a:solidFill>
              <a:srgbClr val="FFFFFF">
                <a:alpha val="8392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" name="Подзаголовок 3"/>
          <p:cNvSpPr txBox="1">
            <a:spLocks/>
          </p:cNvSpPr>
          <p:nvPr/>
        </p:nvSpPr>
        <p:spPr>
          <a:xfrm>
            <a:off x="1500166" y="571480"/>
            <a:ext cx="742952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ea typeface="Tahoma" pitchFamily="34" charset="0"/>
                <a:cs typeface="Andalus" pitchFamily="18" charset="-78"/>
              </a:rPr>
              <a:t>Die Menschen binden aus Getreidehalmen Erntekranze und Erntekronen.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Andalus" pitchFamily="18" charset="-78"/>
            </a:endParaRPr>
          </a:p>
        </p:txBody>
      </p:sp>
      <p:sp>
        <p:nvSpPr>
          <p:cNvPr id="15370" name="AutoShape 10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erntedank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Картинки по запросу erntekr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14554"/>
            <a:ext cx="4214842" cy="3214710"/>
          </a:xfrm>
          <a:prstGeom prst="rect">
            <a:avLst/>
          </a:prstGeom>
          <a:noFill/>
        </p:spPr>
      </p:pic>
      <p:pic>
        <p:nvPicPr>
          <p:cNvPr id="22530" name="Picture 2" descr="Картинки по запросу венки из пшениц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5" y="2214554"/>
            <a:ext cx="4091449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371</Words>
  <Application>Microsoft Office PowerPoint</Application>
  <PresentationFormat>Экран (4:3)</PresentationFormat>
  <Paragraphs>63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         Guten Tag, liebe Gäste! Sei begrüßt zu unserem Feste. Wir halten für euch viel schönes bereit.          Heute feiern wir das OKTOBERFEST, wir feiern                                                ERNTEDANKFEST.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Macht bitte schöne Herbstkarten!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67</cp:revision>
  <dcterms:created xsi:type="dcterms:W3CDTF">2014-07-11T13:40:51Z</dcterms:created>
  <dcterms:modified xsi:type="dcterms:W3CDTF">2020-10-28T07:18:04Z</dcterms:modified>
</cp:coreProperties>
</file>